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58" y="1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4/23/2020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21677123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4/23/2020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974227806"/>
      </p:ext>
    </p:extLst>
  </p:cSld>
  <p:clrMap bg1="lt1" tx1="dk1" bg2="lt2" tx2="dk2" accent1="accent1" accent2="accent2" accent3="accent3" accent4="accent4" accent5="accent5" accent6="accent6" hlink="hlink" folHlink="folHlink"/>
  <p:sldLayoutIdLst>
    <p:sldLayoutId id="2147483715" r:id="rId1"/>
  </p:sldLayoutIdLst>
  <p:hf sldNum="0" hdr="0" ftr="0" dt="0"/>
  <p:txStyles>
    <p:titleStyle>
      <a:lvl1pPr algn="l" defTabSz="914400" rtl="0" eaLnBrk="1" latinLnBrk="0" hangingPunct="1">
        <a:lnSpc>
          <a:spcPct val="90000"/>
        </a:lnSpc>
        <a:spcBef>
          <a:spcPct val="0"/>
        </a:spcBef>
        <a:buNone/>
        <a:defRPr lang="en-US" sz="6600" b="1" i="0" kern="1200" cap="none" spc="-7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6.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3" descr="A picture containing fabric&#10;&#10;Description automatically generated">
            <a:extLst>
              <a:ext uri="{FF2B5EF4-FFF2-40B4-BE49-F238E27FC236}">
                <a16:creationId xmlns:a16="http://schemas.microsoft.com/office/drawing/2014/main" id="{E3979FFF-F565-4B65-91C2-AF9C5607035C}"/>
              </a:ext>
            </a:extLst>
          </p:cNvPr>
          <p:cNvPicPr>
            <a:picLocks noChangeAspect="1"/>
          </p:cNvPicPr>
          <p:nvPr/>
        </p:nvPicPr>
        <p:blipFill rotWithShape="1">
          <a:blip r:embed="rId2"/>
          <a:srcRect t="26407" b="19765"/>
          <a:stretch/>
        </p:blipFill>
        <p:spPr>
          <a:xfrm>
            <a:off x="20" y="-839"/>
            <a:ext cx="12191980" cy="6858000"/>
          </a:xfrm>
          <a:prstGeom prst="rect">
            <a:avLst/>
          </a:prstGeom>
        </p:spPr>
      </p:pic>
      <p:sp useBgFill="1">
        <p:nvSpPr>
          <p:cNvPr id="14" name="Rectangle 8">
            <a:extLst>
              <a:ext uri="{FF2B5EF4-FFF2-40B4-BE49-F238E27FC236}">
                <a16:creationId xmlns:a16="http://schemas.microsoft.com/office/drawing/2014/main" id="{BF9FFE17-DE95-4821-ACC1-B90C954492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a:extLst>
              <a:ext uri="{FF2B5EF4-FFF2-40B4-BE49-F238E27FC236}">
                <a16:creationId xmlns:a16="http://schemas.microsoft.com/office/drawing/2014/main" id="{03CF76AF-FF72-4430-A772-0584032902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7A86DAFF-677C-4066-A425-D7CAFCEF2976}"/>
              </a:ext>
            </a:extLst>
          </p:cNvPr>
          <p:cNvSpPr>
            <a:spLocks noGrp="1"/>
          </p:cNvSpPr>
          <p:nvPr>
            <p:ph type="ctrTitle"/>
          </p:nvPr>
        </p:nvSpPr>
        <p:spPr>
          <a:xfrm>
            <a:off x="1771132" y="2091263"/>
            <a:ext cx="8649738" cy="2590800"/>
          </a:xfrm>
        </p:spPr>
        <p:txBody>
          <a:bodyPr>
            <a:normAutofit/>
          </a:bodyPr>
          <a:lstStyle/>
          <a:p>
            <a:r>
              <a:rPr lang="en-US" sz="6300"/>
              <a:t>Unit-3</a:t>
            </a:r>
            <a:br>
              <a:rPr lang="en-US" sz="6300"/>
            </a:br>
            <a:r>
              <a:rPr lang="en-US" sz="6300"/>
              <a:t>Meaning and Importance of Correspondence Courses</a:t>
            </a:r>
          </a:p>
        </p:txBody>
      </p:sp>
      <p:sp>
        <p:nvSpPr>
          <p:cNvPr id="3" name="Subtitle 2">
            <a:extLst>
              <a:ext uri="{FF2B5EF4-FFF2-40B4-BE49-F238E27FC236}">
                <a16:creationId xmlns:a16="http://schemas.microsoft.com/office/drawing/2014/main" id="{DBE992DE-208C-4519-8BC3-8510F035A076}"/>
              </a:ext>
            </a:extLst>
          </p:cNvPr>
          <p:cNvSpPr>
            <a:spLocks noGrp="1"/>
          </p:cNvSpPr>
          <p:nvPr>
            <p:ph type="subTitle" idx="1"/>
          </p:nvPr>
        </p:nvSpPr>
        <p:spPr>
          <a:xfrm>
            <a:off x="1771130" y="4682062"/>
            <a:ext cx="8652788" cy="457201"/>
          </a:xfrm>
        </p:spPr>
        <p:txBody>
          <a:bodyPr>
            <a:normAutofit/>
          </a:bodyPr>
          <a:lstStyle/>
          <a:p>
            <a:pPr>
              <a:spcAft>
                <a:spcPts val="600"/>
              </a:spcAft>
            </a:pPr>
            <a:r>
              <a:rPr lang="en-US" dirty="0"/>
              <a:t>By-Dr Meena Sharma</a:t>
            </a:r>
          </a:p>
        </p:txBody>
      </p:sp>
      <p:sp>
        <p:nvSpPr>
          <p:cNvPr id="13" name="Rectangle 12">
            <a:extLst>
              <a:ext uri="{FF2B5EF4-FFF2-40B4-BE49-F238E27FC236}">
                <a16:creationId xmlns:a16="http://schemas.microsoft.com/office/drawing/2014/main" id="{0B1C8180-2FDD-4202-8C45-4057CB1AB2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5" name="Straight Connector 14">
            <a:extLst>
              <a:ext uri="{FF2B5EF4-FFF2-40B4-BE49-F238E27FC236}">
                <a16:creationId xmlns:a16="http://schemas.microsoft.com/office/drawing/2014/main" id="{D6E86CC6-13EA-4A88-86AD-CF27BF52CC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F80B441-4F7D-4B40-8A13-FED03A1F3A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0C7FD1A-44B1-4E4C-B0C9-A8103DCCDCC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913025"/>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0821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3F712-2AF6-4A67-9CF6-0CD9E9F57876}"/>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6757B99A-88FB-43DC-81E7-E49E353B7F37}"/>
              </a:ext>
            </a:extLst>
          </p:cNvPr>
          <p:cNvSpPr>
            <a:spLocks noGrp="1"/>
          </p:cNvSpPr>
          <p:nvPr>
            <p:ph type="subTitle" idx="1"/>
          </p:nvPr>
        </p:nvSpPr>
        <p:spPr>
          <a:xfrm>
            <a:off x="1629103" y="1311854"/>
            <a:ext cx="8936846" cy="457201"/>
          </a:xfrm>
        </p:spPr>
        <p:txBody>
          <a:bodyPr/>
          <a:lstStyle/>
          <a:p>
            <a:r>
              <a:rPr lang="en-US" dirty="0"/>
              <a:t>Meaning</a:t>
            </a:r>
          </a:p>
        </p:txBody>
      </p:sp>
      <p:pic>
        <p:nvPicPr>
          <p:cNvPr id="5" name="Picture 4" descr="A picture containing indoor, table, photo, bird&#10;&#10;Description automatically generated">
            <a:extLst>
              <a:ext uri="{FF2B5EF4-FFF2-40B4-BE49-F238E27FC236}">
                <a16:creationId xmlns:a16="http://schemas.microsoft.com/office/drawing/2014/main" id="{745464E8-1E25-4EB3-8F13-96BC74A1C4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2545" y="2880312"/>
            <a:ext cx="5646909" cy="1097375"/>
          </a:xfrm>
          <a:prstGeom prst="rect">
            <a:avLst/>
          </a:prstGeom>
        </p:spPr>
      </p:pic>
    </p:spTree>
    <p:extLst>
      <p:ext uri="{BB962C8B-B14F-4D97-AF65-F5344CB8AC3E}">
        <p14:creationId xmlns:p14="http://schemas.microsoft.com/office/powerpoint/2010/main" val="2510698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BD270-81D5-4E4F-87A2-34363FD6F6C4}"/>
              </a:ext>
            </a:extLst>
          </p:cNvPr>
          <p:cNvSpPr>
            <a:spLocks noGrp="1"/>
          </p:cNvSpPr>
          <p:nvPr>
            <p:ph type="ctrTitle"/>
          </p:nvPr>
        </p:nvSpPr>
        <p:spPr/>
        <p:txBody>
          <a:bodyPr>
            <a:normAutofit/>
          </a:bodyPr>
          <a:lstStyle/>
          <a:p>
            <a:r>
              <a:rPr lang="en-US" sz="2000" b="1" dirty="0">
                <a:latin typeface="Arial" panose="020B0604020202020204" pitchFamily="34" charset="0"/>
                <a:cs typeface="Arial" panose="020B0604020202020204" pitchFamily="34" charset="0"/>
              </a:rPr>
              <a:t>1. Take up an Important Job</a:t>
            </a:r>
            <a:r>
              <a:rPr lang="en-US" sz="2000" dirty="0">
                <a:latin typeface="Arial" panose="020B0604020202020204" pitchFamily="34" charset="0"/>
                <a:cs typeface="Arial" panose="020B0604020202020204" pitchFamily="34" charset="0"/>
              </a:rPr>
              <a:t>:</a:t>
            </a:r>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Correspondence Courses give you a comparative advantage over time. Jobs that make a favorable contribution towards the nation are always a matter of priority. It helps the students with flexible studying hours which can help you to continue the job of your interest without any hindrance and can contribute towards the nation’s overall development.</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95F0C87F-EB9D-4ED0-938D-F5DE92360F8A}"/>
              </a:ext>
            </a:extLst>
          </p:cNvPr>
          <p:cNvSpPr>
            <a:spLocks noGrp="1"/>
          </p:cNvSpPr>
          <p:nvPr>
            <p:ph type="subTitle" idx="1"/>
          </p:nvPr>
        </p:nvSpPr>
        <p:spPr>
          <a:xfrm>
            <a:off x="1629103" y="1361813"/>
            <a:ext cx="8936846" cy="457201"/>
          </a:xfrm>
        </p:spPr>
        <p:txBody>
          <a:bodyPr/>
          <a:lstStyle/>
          <a:p>
            <a:r>
              <a:rPr lang="en-US" dirty="0"/>
              <a:t>Importance</a:t>
            </a:r>
          </a:p>
        </p:txBody>
      </p:sp>
    </p:spTree>
    <p:extLst>
      <p:ext uri="{BB962C8B-B14F-4D97-AF65-F5344CB8AC3E}">
        <p14:creationId xmlns:p14="http://schemas.microsoft.com/office/powerpoint/2010/main" val="786092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808B7-28F9-4BC5-9A71-125DC6B0AE2B}"/>
              </a:ext>
            </a:extLst>
          </p:cNvPr>
          <p:cNvSpPr>
            <a:spLocks noGrp="1"/>
          </p:cNvSpPr>
          <p:nvPr>
            <p:ph type="ctrTitle"/>
          </p:nvPr>
        </p:nvSpPr>
        <p:spPr/>
        <p:txBody>
          <a:bodyPr>
            <a:normAutofit/>
          </a:bodyPr>
          <a:lstStyle/>
          <a:p>
            <a:r>
              <a:rPr lang="en-US" sz="2400" b="1" dirty="0">
                <a:latin typeface="Arial" panose="020B0604020202020204" pitchFamily="34" charset="0"/>
                <a:cs typeface="Arial" panose="020B0604020202020204" pitchFamily="34" charset="0"/>
              </a:rPr>
              <a:t>2. More Skilled Individuals Lead to More Development:</a:t>
            </a:r>
            <a:br>
              <a:rPr lang="en-US" sz="2400" b="1" dirty="0">
                <a:latin typeface="Arial" panose="020B0604020202020204" pitchFamily="34" charset="0"/>
                <a:cs typeface="Arial" panose="020B0604020202020204" pitchFamily="34" charset="0"/>
              </a:rPr>
            </a:b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Correspondence Courses not only help you to upgrade your skills but also helps you to earn more. This, in turn, will help you to multiply the countries skilled workforce which in the lieu makes a greater contribution to the GDP of the country.</a:t>
            </a:r>
            <a:br>
              <a:rPr lang="en-US"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1154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3E8B7-D2BD-4854-99D9-E3B43FDECA01}"/>
              </a:ext>
            </a:extLst>
          </p:cNvPr>
          <p:cNvSpPr>
            <a:spLocks noGrp="1"/>
          </p:cNvSpPr>
          <p:nvPr>
            <p:ph type="ctrTitle"/>
          </p:nvPr>
        </p:nvSpPr>
        <p:spPr/>
        <p:txBody>
          <a:bodyPr>
            <a:normAutofit fontScale="90000"/>
          </a:bodyPr>
          <a:lstStyle/>
          <a:p>
            <a:r>
              <a:rPr lang="en-US" sz="2400" b="1" dirty="0">
                <a:latin typeface="Arial" panose="020B0604020202020204" pitchFamily="34" charset="0"/>
                <a:cs typeface="Arial" panose="020B0604020202020204" pitchFamily="34" charset="0"/>
              </a:rPr>
              <a:t>3. Indulge in a Sport:</a:t>
            </a:r>
            <a:br>
              <a:rPr lang="en-US" sz="2400" b="1" dirty="0">
                <a:latin typeface="Arial" panose="020B0604020202020204" pitchFamily="34" charset="0"/>
                <a:cs typeface="Arial" panose="020B0604020202020204" pitchFamily="34" charset="0"/>
              </a:rPr>
            </a:b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Many drop their sports career as they have to continue their studies. Well, Correspondence Courses can help you to fulfill your dreams without any obstacle. You can practice your sport and can represent your country at the international level without dropping your education. This will help the country to produce global sportsman.</a:t>
            </a:r>
            <a:br>
              <a:rPr lang="en-US"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5121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7BB33-2B99-42FF-B1A1-359A8D041AB0}"/>
              </a:ext>
            </a:extLst>
          </p:cNvPr>
          <p:cNvSpPr>
            <a:spLocks noGrp="1"/>
          </p:cNvSpPr>
          <p:nvPr>
            <p:ph type="ctrTitle"/>
          </p:nvPr>
        </p:nvSpPr>
        <p:spPr/>
        <p:txBody>
          <a:bodyPr>
            <a:normAutofit fontScale="90000"/>
          </a:bodyPr>
          <a:lstStyle/>
          <a:p>
            <a:r>
              <a:rPr lang="en-US" sz="2400" b="1" dirty="0">
                <a:latin typeface="Arial" panose="020B0604020202020204" pitchFamily="34" charset="0"/>
                <a:cs typeface="Arial" panose="020B0604020202020204" pitchFamily="34" charset="0"/>
              </a:rPr>
              <a:t>4. Convenient Education Medium for Women:</a:t>
            </a:r>
            <a:br>
              <a:rPr lang="en-US" sz="2400" b="1" dirty="0">
                <a:latin typeface="Arial" panose="020B0604020202020204" pitchFamily="34" charset="0"/>
                <a:cs typeface="Arial" panose="020B0604020202020204" pitchFamily="34" charset="0"/>
              </a:rPr>
            </a:b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Some Indian families have a narrow mindset regarding women’s education. Therefore some women are forced to drop their education in the halfway and are made to marry without completing their education. Open education gives women a golden chance to study again and achieve their dreams and contribute to the growth of the nation.</a:t>
            </a:r>
            <a:br>
              <a:rPr lang="en-US"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5114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B230C-8B69-4C1B-ADE8-A8CB5DF93748}"/>
              </a:ext>
            </a:extLst>
          </p:cNvPr>
          <p:cNvSpPr>
            <a:spLocks noGrp="1"/>
          </p:cNvSpPr>
          <p:nvPr>
            <p:ph type="ctrTitle"/>
          </p:nvPr>
        </p:nvSpPr>
        <p:spPr/>
        <p:txBody>
          <a:bodyPr>
            <a:noAutofit/>
          </a:bodyPr>
          <a:lstStyle/>
          <a:p>
            <a:r>
              <a:rPr lang="en-US" sz="2400" b="1" dirty="0">
                <a:latin typeface="Arial" panose="020B0604020202020204" pitchFamily="34" charset="0"/>
                <a:cs typeface="Arial" panose="020B0604020202020204" pitchFamily="34" charset="0"/>
              </a:rPr>
              <a:t>5. Multi-Talented Professionals:</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Correspondence Education helps students to take up various courses that are not accessible in the colleges from their immediate geographical vicinity. For example, a student from Chennai can apply in any Delhi colleges that provide Correspondence Education. The student can complete his course just by sitting in Chennai. This can help to create multi-talented professionals.</a:t>
            </a:r>
            <a:br>
              <a:rPr lang="en-US"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72137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EF30D-EAE0-49D4-93F1-E224A0197122}"/>
              </a:ext>
            </a:extLst>
          </p:cNvPr>
          <p:cNvSpPr>
            <a:spLocks noGrp="1"/>
          </p:cNvSpPr>
          <p:nvPr>
            <p:ph type="ctrTitle"/>
          </p:nvPr>
        </p:nvSpPr>
        <p:spPr/>
        <p:txBody>
          <a:bodyPr>
            <a:normAutofit/>
          </a:bodyPr>
          <a:lstStyle/>
          <a:p>
            <a:r>
              <a:rPr lang="en-US" sz="2000" b="1" dirty="0">
                <a:latin typeface="Arial" panose="020B0604020202020204" pitchFamily="34" charset="0"/>
                <a:cs typeface="Arial" panose="020B0604020202020204" pitchFamily="34" charset="0"/>
              </a:rPr>
              <a:t>6. Pocket-Friendly Fee Structure:</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Correspondence Courses is always economical in nature as it doesn’t burden the students and their parents. These help the student to invest their funds into some other productive medium that could help the nation in one way or the other.</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Correspondence Courses is one of the latest educational trend helping lots of aspirants to achieve their dreams with minimum effort. Correspondence Courses is making the life easy of many candidates by coming to their doorsteps. The open education system is helping to increase the literacy rate of the country.</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3517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EA4E4267-CAF0-4C38-8DC6-CD3B1A9F04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0EE3ACC5-126D-4BA4-8B45-7F0B5B839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384"/>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Rectangle 28">
            <a:extLst>
              <a:ext uri="{FF2B5EF4-FFF2-40B4-BE49-F238E27FC236}">
                <a16:creationId xmlns:a16="http://schemas.microsoft.com/office/drawing/2014/main" id="{AB2868F7-FE10-4289-A5BD-90763C7A2F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3866" cy="68580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BD94142C-10EE-487C-A327-404FDF358F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197" y="643464"/>
            <a:ext cx="4143830" cy="5566305"/>
          </a:xfrm>
          <a:prstGeom prst="rect">
            <a:avLst/>
          </a:prstGeom>
          <a:solidFill>
            <a:schemeClr val="tx1">
              <a:lumMod val="75000"/>
              <a:lumOff val="25000"/>
            </a:schemeClr>
          </a:solidFill>
          <a:ln w="6350" cap="flat" cmpd="sng" algn="ctr">
            <a:noFill/>
            <a:prstDash val="solid"/>
          </a:ln>
          <a:effectLst>
            <a:outerShdw blurRad="50800" algn="ctr" rotWithShape="0">
              <a:prstClr val="black">
                <a:alpha val="66000"/>
              </a:prstClr>
            </a:outerShdw>
            <a:softEdge rad="0"/>
          </a:effectLst>
        </p:spPr>
      </p:sp>
      <p:sp>
        <p:nvSpPr>
          <p:cNvPr id="33" name="Rectangle 32">
            <a:extLst>
              <a:ext uri="{FF2B5EF4-FFF2-40B4-BE49-F238E27FC236}">
                <a16:creationId xmlns:a16="http://schemas.microsoft.com/office/drawing/2014/main" id="{5F7FAC2D-7A74-4939-A917-A1A5AF935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1587" y="806860"/>
            <a:ext cx="3813048" cy="5239512"/>
          </a:xfrm>
          <a:prstGeom prst="rect">
            <a:avLst/>
          </a:prstGeom>
          <a:noFill/>
          <a:ln w="6350" cap="sq" cmpd="sng" algn="ctr">
            <a:solidFill>
              <a:schemeClr val="bg1"/>
            </a:solidFill>
            <a:prstDash val="solid"/>
            <a:miter lim="800000"/>
          </a:ln>
          <a:effectLst/>
        </p:spPr>
      </p:sp>
      <p:sp>
        <p:nvSpPr>
          <p:cNvPr id="2" name="Title 1">
            <a:extLst>
              <a:ext uri="{FF2B5EF4-FFF2-40B4-BE49-F238E27FC236}">
                <a16:creationId xmlns:a16="http://schemas.microsoft.com/office/drawing/2014/main" id="{A991E50E-5036-4825-994B-48DC61FF7A4F}"/>
              </a:ext>
            </a:extLst>
          </p:cNvPr>
          <p:cNvSpPr>
            <a:spLocks noGrp="1"/>
          </p:cNvSpPr>
          <p:nvPr>
            <p:ph type="ctrTitle"/>
          </p:nvPr>
        </p:nvSpPr>
        <p:spPr>
          <a:xfrm>
            <a:off x="1256493" y="1559768"/>
            <a:ext cx="2978281" cy="3135379"/>
          </a:xfrm>
        </p:spPr>
        <p:txBody>
          <a:bodyPr>
            <a:normAutofit/>
          </a:bodyPr>
          <a:lstStyle/>
          <a:p>
            <a:r>
              <a:rPr lang="en-US" sz="4800">
                <a:solidFill>
                  <a:schemeClr val="bg1"/>
                </a:solidFill>
              </a:rPr>
              <a:t>Stay Home Stay Safe</a:t>
            </a:r>
          </a:p>
        </p:txBody>
      </p:sp>
      <p:sp>
        <p:nvSpPr>
          <p:cNvPr id="35" name="Rectangle 34">
            <a:extLst>
              <a:ext uri="{FF2B5EF4-FFF2-40B4-BE49-F238E27FC236}">
                <a16:creationId xmlns:a16="http://schemas.microsoft.com/office/drawing/2014/main" id="{BA53A868-C420-4BAE-9244-EC162AF05C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7992" y="640856"/>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7" name="Straight Connector 36">
            <a:extLst>
              <a:ext uri="{FF2B5EF4-FFF2-40B4-BE49-F238E27FC236}">
                <a16:creationId xmlns:a16="http://schemas.microsoft.com/office/drawing/2014/main" id="{C2686EF3-81CC-419F-96C3-002A758803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82292"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F8D93CCA-A85E-4529-A6F0-8BB54D27BCD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73932"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1ECFA516-C18C-41AE-AFF2-A0D0A59C9E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82292" y="1286150"/>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7" name="Graphic 6" descr="Home">
            <a:extLst>
              <a:ext uri="{FF2B5EF4-FFF2-40B4-BE49-F238E27FC236}">
                <a16:creationId xmlns:a16="http://schemas.microsoft.com/office/drawing/2014/main" id="{0292B06F-E48F-487B-B36E-F6F7F970AF8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65357" y="645106"/>
            <a:ext cx="5564663" cy="5564663"/>
          </a:xfrm>
          <a:prstGeom prst="rect">
            <a:avLst/>
          </a:prstGeom>
        </p:spPr>
      </p:pic>
    </p:spTree>
    <p:extLst>
      <p:ext uri="{BB962C8B-B14F-4D97-AF65-F5344CB8AC3E}">
        <p14:creationId xmlns:p14="http://schemas.microsoft.com/office/powerpoint/2010/main" val="368304191"/>
      </p:ext>
    </p:extLst>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LightSeedRightStep">
      <a:dk1>
        <a:srgbClr val="000000"/>
      </a:dk1>
      <a:lt1>
        <a:srgbClr val="FFFFFF"/>
      </a:lt1>
      <a:dk2>
        <a:srgbClr val="2D301B"/>
      </a:dk2>
      <a:lt2>
        <a:srgbClr val="F1F2F4"/>
      </a:lt2>
      <a:accent1>
        <a:srgbClr val="A8A17F"/>
      </a:accent1>
      <a:accent2>
        <a:srgbClr val="99A772"/>
      </a:accent2>
      <a:accent3>
        <a:srgbClr val="8DA980"/>
      </a:accent3>
      <a:accent4>
        <a:srgbClr val="76AD7B"/>
      </a:accent4>
      <a:accent5>
        <a:srgbClr val="81AA96"/>
      </a:accent5>
      <a:accent6>
        <a:srgbClr val="74A9A5"/>
      </a:accent6>
      <a:hlink>
        <a:srgbClr val="7B85B8"/>
      </a:hlink>
      <a:folHlink>
        <a:srgbClr val="7F7F7F"/>
      </a:folHlink>
    </a:clrScheme>
    <a:fontScheme name="Savon">
      <a:majorFont>
        <a:latin typeface="Edwardian Script ITC"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emb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otalTime>24</TotalTime>
  <Words>54</Words>
  <Application>Microsoft Office PowerPoint</Application>
  <PresentationFormat>Widescreen</PresentationFormat>
  <Paragraphs>11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Bembo</vt:lpstr>
      <vt:lpstr>Edwardian Script ITC</vt:lpstr>
      <vt:lpstr>Garamond</vt:lpstr>
      <vt:lpstr>SavonVTI</vt:lpstr>
      <vt:lpstr>Unit-3 Meaning and Importance of Correspondence Courses</vt:lpstr>
      <vt:lpstr>PowerPoint Presentation</vt:lpstr>
      <vt:lpstr>1. Take up an Important Job:  Correspondence Courses give you a comparative advantage over time. Jobs that make a favorable contribution towards the nation are always a matter of priority. It helps the students with flexible studying hours which can help you to continue the job of your interest without any hindrance and can contribute towards the nation’s overall development. </vt:lpstr>
      <vt:lpstr>2. More Skilled Individuals Lead to More Development:  Correspondence Courses not only help you to upgrade your skills but also helps you to earn more. This, in turn, will help you to multiply the countries skilled workforce which in the lieu makes a greater contribution to the GDP of the country. </vt:lpstr>
      <vt:lpstr>3. Indulge in a Sport:  Many drop their sports career as they have to continue their studies. Well, Correspondence Courses can help you to fulfill your dreams without any obstacle. You can practice your sport and can represent your country at the international level without dropping your education. This will help the country to produce global sportsman. </vt:lpstr>
      <vt:lpstr>4. Convenient Education Medium for Women:  Some Indian families have a narrow mindset regarding women’s education. Therefore some women are forced to drop their education in the halfway and are made to marry without completing their education. Open education gives women a golden chance to study again and achieve their dreams and contribute to the growth of the nation. </vt:lpstr>
      <vt:lpstr>5. Multi-Talented Professionals: Correspondence Education helps students to take up various courses that are not accessible in the colleges from their immediate geographical vicinity. For example, a student from Chennai can apply in any Delhi colleges that provide Correspondence Education. The student can complete his course just by sitting in Chennai. This can help to create multi-talented professionals. </vt:lpstr>
      <vt:lpstr>6. Pocket-Friendly Fee Structure: Correspondence Courses is always economical in nature as it doesn’t burden the students and their parents. These help the student to invest their funds into some other productive medium that could help the nation in one way or the other. Correspondence Courses is one of the latest educational trend helping lots of aspirants to achieve their dreams with minimum effort. Correspondence Courses is making the life easy of many candidates by coming to their doorsteps. The open education system is helping to increase the literacy rate of the country. </vt:lpstr>
      <vt:lpstr>Stay Home Stay Safe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Unit-3 Meaning and Importance of Correspondence Courses</dc:title>
  <dc:creator>Shubham Sharma</dc:creator>
  <cp:lastModifiedBy>Shubham Sharma</cp:lastModifiedBy>
  <cp:revision>10</cp:revision>
  <dcterms:created xsi:type="dcterms:W3CDTF">2020-04-23T17:35:45Z</dcterms:created>
  <dcterms:modified xsi:type="dcterms:W3CDTF">2020-04-23T18:00:34Z</dcterms:modified>
</cp:coreProperties>
</file>